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Barlow Black" panose="00000A00000000000000" pitchFamily="2" charset="0"/>
      <p:bold r:id="rId20"/>
      <p:boldItalic r:id="rId21"/>
    </p:embeddedFont>
    <p:embeddedFont>
      <p:font typeface="Barlow ExtraBold" panose="00000900000000000000" pitchFamily="2" charset="0"/>
      <p:bold r:id="rId22"/>
      <p:boldItalic r:id="rId23"/>
    </p:embeddedFont>
    <p:embeddedFont>
      <p:font typeface="Catamaran Black" panose="020B0600070205080204" charset="0"/>
      <p:bold r:id="rId24"/>
    </p:embeddedFont>
    <p:embeddedFont>
      <p:font typeface="Catamaran ExtraBold" panose="020B0600070205080204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E1GqkuibTN1851/2tXtgchFkg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3f5d175a8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3f5d175a8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3f5d175a8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3f5d175a8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3f5d175a8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3f5d175a8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45a0e0e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45a0e0e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3f5d175a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3f5d175a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3f5d175a8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3f5d175a8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3f5d175a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3f5d175a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 2" descr="記号 が含まれている画像&#10;&#10;自動的に生成された説明">
            <a:extLst>
              <a:ext uri="{FF2B5EF4-FFF2-40B4-BE49-F238E27FC236}">
                <a16:creationId xmlns:a16="http://schemas.microsoft.com/office/drawing/2014/main" id="{5BB7F893-9E78-FFBE-971D-2CE270369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180" y="617966"/>
            <a:ext cx="5155639" cy="4004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93f5d175a8_4_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93f5d175a8_4_8"/>
          <p:cNvSpPr txBox="1"/>
          <p:nvPr/>
        </p:nvSpPr>
        <p:spPr>
          <a:xfrm>
            <a:off x="565200" y="558000"/>
            <a:ext cx="15720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β版</a:t>
            </a:r>
            <a:endParaRPr sz="50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84" name="Google Shape;184;g293f5d175a8_4_8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93f5d175a8_4_8"/>
          <p:cNvSpPr txBox="1"/>
          <p:nvPr/>
        </p:nvSpPr>
        <p:spPr>
          <a:xfrm>
            <a:off x="565200" y="1737375"/>
            <a:ext cx="8578800" cy="110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背景がキャラクターのスピードに合わせて動く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キャラクターの走るアニメーションがある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186" name="Google Shape;186;g293f5d175a8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200" y="2988449"/>
            <a:ext cx="2919599" cy="16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93f5d175a8_4_13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93f5d175a8_4_13"/>
          <p:cNvSpPr txBox="1"/>
          <p:nvPr/>
        </p:nvSpPr>
        <p:spPr>
          <a:xfrm>
            <a:off x="565200" y="558000"/>
            <a:ext cx="41934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Master版</a:t>
            </a:r>
            <a:endParaRPr sz="50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94" name="Google Shape;194;g293f5d175a8_4_13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93f5d175a8_4_13"/>
          <p:cNvSpPr txBox="1"/>
          <p:nvPr/>
        </p:nvSpPr>
        <p:spPr>
          <a:xfrm>
            <a:off x="913050" y="1555800"/>
            <a:ext cx="3729000" cy="203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BGM、SE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タイトル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リザルト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スコアのUI表示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196" name="Google Shape;196;g293f5d175a8_4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6600" y="1282625"/>
            <a:ext cx="4409042" cy="24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93f5d175a8_4_23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93f5d175a8_4_23"/>
          <p:cNvSpPr txBox="1"/>
          <p:nvPr/>
        </p:nvSpPr>
        <p:spPr>
          <a:xfrm>
            <a:off x="558000" y="565200"/>
            <a:ext cx="22860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面白さ</a:t>
            </a:r>
            <a:endParaRPr sz="5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203" name="Google Shape;203;g293f5d175a8_4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525" y="3468301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93f5d175a8_4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218" y="32163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93f5d175a8_4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769650" y="3355350"/>
            <a:ext cx="228918" cy="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93f5d175a8_4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399995">
            <a:off x="3385800" y="3099300"/>
            <a:ext cx="482400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93f5d175a8_4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9003" y="32163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93f5d175a8_4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2673028" y="3101484"/>
            <a:ext cx="482400" cy="71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93f5d175a8_4_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4530" y="3468296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93f5d175a8_4_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06226" y="32163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93f5d175a8_4_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0550" y="4149908"/>
            <a:ext cx="684000" cy="45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93f5d175a8_4_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7874" y="3476699"/>
            <a:ext cx="67635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93f5d175a8_4_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176" y="3927600"/>
            <a:ext cx="67635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93f5d175a8_4_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32224" y="3234000"/>
            <a:ext cx="454603" cy="6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93f5d175a8_4_23"/>
          <p:cNvSpPr txBox="1"/>
          <p:nvPr/>
        </p:nvSpPr>
        <p:spPr>
          <a:xfrm>
            <a:off x="2134800" y="2160000"/>
            <a:ext cx="96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lt1"/>
                </a:solidFill>
              </a:rPr>
              <a:t>192839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16" name="Google Shape;216;g293f5d175a8_4_23"/>
          <p:cNvSpPr txBox="1"/>
          <p:nvPr/>
        </p:nvSpPr>
        <p:spPr>
          <a:xfrm>
            <a:off x="3753150" y="1398325"/>
            <a:ext cx="2028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93f5d175a8_4_23"/>
          <p:cNvSpPr txBox="1"/>
          <p:nvPr/>
        </p:nvSpPr>
        <p:spPr>
          <a:xfrm>
            <a:off x="3095400" y="1814700"/>
            <a:ext cx="5861400" cy="7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300">
                <a:latin typeface="Barlow ExtraBold"/>
                <a:ea typeface="Barlow ExtraBold"/>
                <a:cs typeface="Barlow ExtraBold"/>
                <a:sym typeface="Barlow ExtraBold"/>
              </a:rPr>
              <a:t>ベストスコアが更新出来そうな</a:t>
            </a:r>
            <a:endParaRPr sz="23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300">
                <a:latin typeface="Barlow ExtraBold"/>
                <a:ea typeface="Barlow ExtraBold"/>
                <a:cs typeface="Barlow ExtraBold"/>
                <a:sym typeface="Barlow ExtraBold"/>
              </a:rPr>
              <a:t>時やスピードが速くなった時「</a:t>
            </a:r>
            <a:r>
              <a:rPr lang="ja-JP" sz="2300">
                <a:solidFill>
                  <a:srgbClr val="FF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緊張感</a:t>
            </a:r>
            <a:r>
              <a:rPr lang="ja-JP" sz="2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」</a:t>
            </a:r>
            <a:endParaRPr sz="22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218" name="Google Shape;218;g293f5d175a8_4_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47951" y="3234000"/>
            <a:ext cx="216000" cy="2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g293f5d175a8_4_23"/>
          <p:cNvGrpSpPr/>
          <p:nvPr/>
        </p:nvGrpSpPr>
        <p:grpSpPr>
          <a:xfrm>
            <a:off x="653325" y="1666300"/>
            <a:ext cx="2461538" cy="432000"/>
            <a:chOff x="633863" y="2160000"/>
            <a:chExt cx="2461538" cy="432000"/>
          </a:xfrm>
        </p:grpSpPr>
        <p:grpSp>
          <p:nvGrpSpPr>
            <p:cNvPr id="220" name="Google Shape;220;g293f5d175a8_4_23"/>
            <p:cNvGrpSpPr/>
            <p:nvPr/>
          </p:nvGrpSpPr>
          <p:grpSpPr>
            <a:xfrm>
              <a:off x="633863" y="2210774"/>
              <a:ext cx="2285998" cy="277951"/>
              <a:chOff x="1041275" y="2120849"/>
              <a:chExt cx="2285998" cy="277951"/>
            </a:xfrm>
          </p:grpSpPr>
          <p:pic>
            <p:nvPicPr>
              <p:cNvPr id="221" name="Google Shape;221;g293f5d175a8_4_2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1041275" y="2120857"/>
                <a:ext cx="2285998" cy="277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g293f5d175a8_4_23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1076150" y="2120849"/>
                <a:ext cx="468392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" name="Google Shape;223;g293f5d175a8_4_23"/>
            <p:cNvSpPr txBox="1"/>
            <p:nvPr/>
          </p:nvSpPr>
          <p:spPr>
            <a:xfrm>
              <a:off x="2134800" y="2160000"/>
              <a:ext cx="960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1000">
                  <a:solidFill>
                    <a:schemeClr val="lt1"/>
                  </a:solidFill>
                </a:rPr>
                <a:t>19000</a:t>
              </a:r>
              <a:endParaRPr sz="700">
                <a:solidFill>
                  <a:schemeClr val="lt1"/>
                </a:solidFill>
              </a:endParaRPr>
            </a:p>
          </p:txBody>
        </p:sp>
      </p:grpSp>
      <p:pic>
        <p:nvPicPr>
          <p:cNvPr id="224" name="Google Shape;224;g293f5d175a8_4_23"/>
          <p:cNvPicPr preferRelativeResize="0"/>
          <p:nvPr/>
        </p:nvPicPr>
        <p:blipFill>
          <a:blip r:embed="rId18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93f5d175a8_4_23"/>
          <p:cNvSpPr txBox="1"/>
          <p:nvPr/>
        </p:nvSpPr>
        <p:spPr>
          <a:xfrm rot="-252055">
            <a:off x="629177" y="2991174"/>
            <a:ext cx="966497" cy="2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FF99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スピードUP</a:t>
            </a:r>
            <a:endParaRPr sz="1200">
              <a:solidFill>
                <a:srgbClr val="FF99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945a0e0e94_0_2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945a0e0e94_0_22"/>
          <p:cNvSpPr txBox="1"/>
          <p:nvPr/>
        </p:nvSpPr>
        <p:spPr>
          <a:xfrm>
            <a:off x="558000" y="565200"/>
            <a:ext cx="22860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面白さ</a:t>
            </a:r>
            <a:endParaRPr sz="5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232" name="Google Shape;232;g2945a0e0e9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525" y="3468301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945a0e0e94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218" y="32163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945a0e0e94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769650" y="3355350"/>
            <a:ext cx="228918" cy="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945a0e0e94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399995">
            <a:off x="3385800" y="3099300"/>
            <a:ext cx="482400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945a0e0e94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9003" y="32163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945a0e0e94_0_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2673028" y="3101484"/>
            <a:ext cx="482400" cy="71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945a0e0e94_0_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4530" y="3468296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945a0e0e94_0_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06226" y="32163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945a0e0e94_0_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0550" y="4149908"/>
            <a:ext cx="684000" cy="45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945a0e0e94_0_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7874" y="3476699"/>
            <a:ext cx="67635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945a0e0e94_0_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2176" y="3927600"/>
            <a:ext cx="67635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945a0e0e94_0_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22224" y="2529150"/>
            <a:ext cx="454603" cy="68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2945a0e0e94_0_22"/>
          <p:cNvGrpSpPr/>
          <p:nvPr/>
        </p:nvGrpSpPr>
        <p:grpSpPr>
          <a:xfrm>
            <a:off x="653325" y="1666300"/>
            <a:ext cx="2461538" cy="432000"/>
            <a:chOff x="633863" y="2160000"/>
            <a:chExt cx="2461538" cy="432000"/>
          </a:xfrm>
        </p:grpSpPr>
        <p:grpSp>
          <p:nvGrpSpPr>
            <p:cNvPr id="245" name="Google Shape;245;g2945a0e0e94_0_22"/>
            <p:cNvGrpSpPr/>
            <p:nvPr/>
          </p:nvGrpSpPr>
          <p:grpSpPr>
            <a:xfrm>
              <a:off x="633863" y="2210774"/>
              <a:ext cx="2285998" cy="277951"/>
              <a:chOff x="1041275" y="2120849"/>
              <a:chExt cx="2285998" cy="277951"/>
            </a:xfrm>
          </p:grpSpPr>
          <p:pic>
            <p:nvPicPr>
              <p:cNvPr id="246" name="Google Shape;246;g2945a0e0e94_0_22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1041275" y="2120857"/>
                <a:ext cx="2285998" cy="277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g2945a0e0e94_0_22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1076150" y="2120849"/>
                <a:ext cx="468392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8" name="Google Shape;248;g2945a0e0e94_0_22"/>
            <p:cNvSpPr txBox="1"/>
            <p:nvPr/>
          </p:nvSpPr>
          <p:spPr>
            <a:xfrm>
              <a:off x="2134800" y="2160000"/>
              <a:ext cx="960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1000">
                  <a:solidFill>
                    <a:schemeClr val="lt1"/>
                  </a:solidFill>
                </a:rPr>
                <a:t>240000</a:t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249" name="Google Shape;249;g2945a0e0e94_0_22"/>
          <p:cNvSpPr txBox="1"/>
          <p:nvPr/>
        </p:nvSpPr>
        <p:spPr>
          <a:xfrm>
            <a:off x="3753150" y="1398325"/>
            <a:ext cx="2028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945a0e0e94_0_22"/>
          <p:cNvSpPr txBox="1"/>
          <p:nvPr/>
        </p:nvSpPr>
        <p:spPr>
          <a:xfrm>
            <a:off x="3431050" y="1583400"/>
            <a:ext cx="5210100" cy="7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300">
                <a:latin typeface="Barlow ExtraBold"/>
                <a:ea typeface="Barlow ExtraBold"/>
                <a:cs typeface="Barlow ExtraBold"/>
                <a:sym typeface="Barlow ExtraBold"/>
              </a:rPr>
              <a:t>成功した時の「</a:t>
            </a:r>
            <a:r>
              <a:rPr lang="ja-JP" sz="2300">
                <a:solidFill>
                  <a:srgbClr val="FF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開放感</a:t>
            </a:r>
            <a:r>
              <a:rPr lang="ja-JP" sz="2300">
                <a:latin typeface="Barlow ExtraBold"/>
                <a:ea typeface="Barlow ExtraBold"/>
                <a:cs typeface="Barlow ExtraBold"/>
                <a:sym typeface="Barlow ExtraBold"/>
              </a:rPr>
              <a:t>」や「</a:t>
            </a:r>
            <a:r>
              <a:rPr lang="ja-JP" sz="2300">
                <a:solidFill>
                  <a:srgbClr val="FF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達成感</a:t>
            </a:r>
            <a:r>
              <a:rPr lang="ja-JP" sz="2300">
                <a:latin typeface="Barlow ExtraBold"/>
                <a:ea typeface="Barlow ExtraBold"/>
                <a:cs typeface="Barlow ExtraBold"/>
                <a:sym typeface="Barlow ExtraBold"/>
              </a:rPr>
              <a:t>」を得られる</a:t>
            </a:r>
            <a:endParaRPr sz="230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251" name="Google Shape;251;g2945a0e0e94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078350" y="2644050"/>
            <a:ext cx="228918" cy="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945a0e0e94_0_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47600" y="32328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945a0e0e94_0_22"/>
          <p:cNvPicPr preferRelativeResize="0"/>
          <p:nvPr/>
        </p:nvPicPr>
        <p:blipFill>
          <a:blip r:embed="rId18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945a0e0e94_0_22"/>
          <p:cNvSpPr txBox="1"/>
          <p:nvPr/>
        </p:nvSpPr>
        <p:spPr>
          <a:xfrm rot="-251874">
            <a:off x="1655905" y="2198765"/>
            <a:ext cx="1319640" cy="2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FF99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ベストスコア!!</a:t>
            </a:r>
            <a:endParaRPr sz="1200">
              <a:solidFill>
                <a:srgbClr val="FF99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93f5d175a8_0_2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93f5d175a8_0_28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93f5d175a8_0_28"/>
          <p:cNvSpPr txBox="1"/>
          <p:nvPr/>
        </p:nvSpPr>
        <p:spPr>
          <a:xfrm>
            <a:off x="542050" y="530250"/>
            <a:ext cx="1595400" cy="838800"/>
          </a:xfrm>
          <a:prstGeom prst="rect">
            <a:avLst/>
          </a:prstGeom>
          <a:noFill/>
          <a:ln>
            <a:noFill/>
          </a:ln>
          <a:effectLst>
            <a:outerShdw blurRad="28575" dist="28575" dir="3480000" algn="bl" rotWithShape="0">
              <a:srgbClr val="000000">
                <a:alpha val="79000"/>
              </a:srgbClr>
            </a:outerShdw>
          </a:effectLst>
        </p:spPr>
        <p:txBody>
          <a:bodyPr spcFirstLastPara="1" wrap="square" lIns="68575" tIns="34275" rIns="0" bIns="34275" anchor="t" anchorCtr="0">
            <a:spAutoFit/>
          </a:bodyPr>
          <a:lstStyle/>
          <a:p>
            <a:pPr marL="0" marR="212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目次</a:t>
            </a:r>
            <a:endParaRPr sz="70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94" name="Google Shape;94;g293f5d175a8_0_28"/>
          <p:cNvSpPr txBox="1"/>
          <p:nvPr/>
        </p:nvSpPr>
        <p:spPr>
          <a:xfrm>
            <a:off x="3120750" y="1369050"/>
            <a:ext cx="2902500" cy="3140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latin typeface="Barlow ExtraBold"/>
                <a:ea typeface="Barlow ExtraBold"/>
                <a:cs typeface="Barlow ExtraBold"/>
                <a:sym typeface="Barlow ExtraBold"/>
              </a:rPr>
              <a:t>・テーマ</a:t>
            </a:r>
            <a:endParaRPr sz="32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latin typeface="Barlow ExtraBold"/>
                <a:ea typeface="Barlow ExtraBold"/>
                <a:cs typeface="Barlow ExtraBold"/>
                <a:sym typeface="Barlow ExtraBold"/>
              </a:rPr>
              <a:t>・製作期間</a:t>
            </a:r>
            <a:endParaRPr sz="32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latin typeface="Barlow ExtraBold"/>
                <a:ea typeface="Barlow ExtraBold"/>
                <a:cs typeface="Barlow ExtraBold"/>
                <a:sym typeface="Barlow ExtraBold"/>
              </a:rPr>
              <a:t>・ターゲット</a:t>
            </a:r>
            <a:endParaRPr sz="32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latin typeface="Barlow ExtraBold"/>
                <a:ea typeface="Barlow ExtraBold"/>
                <a:cs typeface="Barlow ExtraBold"/>
                <a:sym typeface="Barlow ExtraBold"/>
              </a:rPr>
              <a:t>・コンセプト</a:t>
            </a:r>
            <a:endParaRPr sz="32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latin typeface="Barlow ExtraBold"/>
                <a:ea typeface="Barlow ExtraBold"/>
                <a:cs typeface="Barlow ExtraBold"/>
                <a:sym typeface="Barlow ExtraBold"/>
              </a:rPr>
              <a:t>・ゲーム概要</a:t>
            </a:r>
            <a:endParaRPr sz="32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latin typeface="Barlow ExtraBold"/>
                <a:ea typeface="Barlow ExtraBold"/>
                <a:cs typeface="Barlow ExtraBold"/>
                <a:sym typeface="Barlow ExtraBold"/>
              </a:rPr>
              <a:t>・面白さ</a:t>
            </a:r>
            <a:endParaRPr sz="320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42050" y="530250"/>
            <a:ext cx="2412300" cy="838800"/>
          </a:xfrm>
          <a:prstGeom prst="rect">
            <a:avLst/>
          </a:prstGeom>
          <a:noFill/>
          <a:ln>
            <a:noFill/>
          </a:ln>
          <a:effectLst>
            <a:outerShdw blurRad="28575" dist="28575" dir="3480000" algn="bl" rotWithShape="0">
              <a:srgbClr val="000000">
                <a:alpha val="79000"/>
              </a:srgbClr>
            </a:outerShdw>
          </a:effectLst>
        </p:spPr>
        <p:txBody>
          <a:bodyPr spcFirstLastPara="1" wrap="square" lIns="68575" tIns="34275" rIns="0" bIns="34275" anchor="t" anchorCtr="0">
            <a:spAutoFit/>
          </a:bodyPr>
          <a:lstStyle/>
          <a:p>
            <a:pPr marL="0" marR="212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テーマ</a:t>
            </a:r>
            <a:endParaRPr sz="70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61375" y="1591850"/>
            <a:ext cx="7800600" cy="777300"/>
          </a:xfrm>
          <a:prstGeom prst="rect">
            <a:avLst/>
          </a:prstGeom>
          <a:noFill/>
          <a:ln>
            <a:noFill/>
          </a:ln>
          <a:effectLst>
            <a:outerShdw blurRad="14288" dist="19050" dir="60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6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既存のIPを</a:t>
            </a:r>
            <a:r>
              <a:rPr lang="ja-JP" sz="4600">
                <a:solidFill>
                  <a:srgbClr val="FF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新ジャンル</a:t>
            </a:r>
            <a:r>
              <a:rPr lang="ja-JP" sz="46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にする</a:t>
            </a:r>
            <a:endParaRPr sz="30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901876" y="2837325"/>
            <a:ext cx="2318100" cy="1316100"/>
          </a:xfrm>
          <a:prstGeom prst="rect">
            <a:avLst/>
          </a:prstGeom>
          <a:noFill/>
          <a:ln>
            <a:noFill/>
          </a:ln>
          <a:effectLst>
            <a:outerShdw blurRad="42863" dist="19050" dir="29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マリオ</a:t>
            </a:r>
            <a:endParaRPr sz="2700">
              <a:solidFill>
                <a:schemeClr val="dk1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ゼルダの伝説</a:t>
            </a:r>
            <a:endParaRPr sz="2700">
              <a:solidFill>
                <a:schemeClr val="dk1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ドラクエ　　</a:t>
            </a:r>
            <a:endParaRPr sz="2700">
              <a:solidFill>
                <a:schemeClr val="dk1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4156650" y="2670225"/>
            <a:ext cx="3051900" cy="148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 sz="3300">
                <a:solidFill>
                  <a:srgbClr val="FF0000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ぷよテト</a:t>
            </a:r>
            <a:endParaRPr sz="3300">
              <a:solidFill>
                <a:srgbClr val="FF0000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 sz="27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ボンバーマン</a:t>
            </a:r>
            <a:endParaRPr sz="2700">
              <a:solidFill>
                <a:schemeClr val="dk1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 sz="27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その他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93f5d175a8_4_1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93f5d175a8_4_18"/>
          <p:cNvSpPr txBox="1"/>
          <p:nvPr/>
        </p:nvSpPr>
        <p:spPr>
          <a:xfrm>
            <a:off x="565200" y="540000"/>
            <a:ext cx="17424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212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企画</a:t>
            </a:r>
            <a:endParaRPr sz="50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11" name="Google Shape;111;g293f5d175a8_4_18"/>
          <p:cNvSpPr txBox="1"/>
          <p:nvPr/>
        </p:nvSpPr>
        <p:spPr>
          <a:xfrm>
            <a:off x="2595200" y="1375400"/>
            <a:ext cx="57720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93f5d175a8_4_18"/>
          <p:cNvSpPr txBox="1"/>
          <p:nvPr/>
        </p:nvSpPr>
        <p:spPr>
          <a:xfrm>
            <a:off x="1299450" y="1900400"/>
            <a:ext cx="6545100" cy="161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100">
                <a:latin typeface="Barlow ExtraBold"/>
                <a:ea typeface="Barlow ExtraBold"/>
                <a:cs typeface="Barlow ExtraBold"/>
                <a:sym typeface="Barlow ExtraBold"/>
              </a:rPr>
              <a:t>既存のIPであるぷよテトにどんなジャンルを加えるのか、プレイヤーにどんな体験をさせたいかを考えた</a:t>
            </a:r>
            <a:endParaRPr sz="310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14" name="Google Shape;114;g293f5d175a8_4_18"/>
          <p:cNvSpPr txBox="1"/>
          <p:nvPr/>
        </p:nvSpPr>
        <p:spPr>
          <a:xfrm>
            <a:off x="6697425" y="361050"/>
            <a:ext cx="24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g293f5d175a8_4_18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558000" y="563938"/>
            <a:ext cx="72924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rgbClr val="FF0000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ぷよテト</a:t>
            </a:r>
            <a:r>
              <a:rPr lang="ja-JP" sz="5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の新ジャンル</a:t>
            </a:r>
            <a:endParaRPr sz="50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0" y="1617750"/>
            <a:ext cx="9144000" cy="9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7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ランパズルアクション</a:t>
            </a:r>
            <a:endParaRPr sz="100"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333755" y="2921622"/>
            <a:ext cx="6678900" cy="10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300">
                <a:solidFill>
                  <a:schemeClr val="dk1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ランゲームの要素とパズルの要素を組み合わせれば面白そう!!</a:t>
            </a:r>
            <a:endParaRPr sz="3300">
              <a:solidFill>
                <a:schemeClr val="dk1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558000" y="565200"/>
            <a:ext cx="47247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コンセプト</a:t>
            </a:r>
            <a:endParaRPr sz="70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2254100" y="1372925"/>
            <a:ext cx="4560000" cy="1300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0">
                <a:solidFill>
                  <a:srgbClr val="FF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走</a:t>
            </a:r>
            <a:r>
              <a:rPr lang="ja-JP" sz="8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らせる</a:t>
            </a:r>
            <a:endParaRPr sz="8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105100" y="2991200"/>
            <a:ext cx="7172400" cy="10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200">
                <a:latin typeface="Barlow ExtraBold"/>
                <a:ea typeface="Barlow ExtraBold"/>
                <a:cs typeface="Barlow ExtraBold"/>
                <a:sym typeface="Barlow ExtraBold"/>
              </a:rPr>
              <a:t>自動で走るキャラクターを手助けし</a:t>
            </a:r>
            <a:endParaRPr sz="220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200" i="0" u="none" strike="noStrik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上手く困難を抜</a:t>
            </a:r>
            <a:r>
              <a:rPr lang="ja-JP" sz="2200">
                <a:latin typeface="Barlow ExtraBold"/>
                <a:ea typeface="Barlow ExtraBold"/>
                <a:cs typeface="Barlow ExtraBold"/>
                <a:sym typeface="Barlow ExtraBold"/>
              </a:rPr>
              <a:t>け</a:t>
            </a:r>
            <a:r>
              <a:rPr lang="ja-JP" sz="2200" i="0" u="none" strike="noStrik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たときの</a:t>
            </a:r>
            <a:endParaRPr sz="2200" i="0" u="none" strike="noStrike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200" i="0" u="none" strike="noStrik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「</a:t>
            </a:r>
            <a:r>
              <a:rPr lang="ja-JP" sz="2200" i="0" u="none" strike="noStrike">
                <a:solidFill>
                  <a:srgbClr val="FF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達成感</a:t>
            </a:r>
            <a:r>
              <a:rPr lang="ja-JP" sz="2200" i="0" u="none" strike="noStrike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」</a:t>
            </a:r>
            <a:r>
              <a:rPr lang="ja-JP" sz="2200" i="0" u="none" strike="noStrik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などを味わって貰いたい</a:t>
            </a:r>
            <a:endParaRPr sz="25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558000" y="565200"/>
            <a:ext cx="45543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ゲーム概要</a:t>
            </a:r>
            <a:endParaRPr sz="50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40" name="Google Shape;140;p7" descr="時計, 光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859003" y="3522953"/>
            <a:ext cx="511887" cy="73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 descr="図形&#10;&#10;自動的に生成された説明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7025" y="3394248"/>
            <a:ext cx="735840" cy="49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 descr="モニター画面に映る文字&#10;&#10;低い精度で自動的に生成された説明"/>
          <p:cNvPicPr preferRelativeResize="0"/>
          <p:nvPr/>
        </p:nvPicPr>
        <p:blipFill rotWithShape="1">
          <a:blip r:embed="rId6">
            <a:alphaModFix amt="44000"/>
          </a:blip>
          <a:srcRect/>
          <a:stretch/>
        </p:blipFill>
        <p:spPr>
          <a:xfrm rot="10800000">
            <a:off x="2711460" y="2908214"/>
            <a:ext cx="722798" cy="48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 descr="時計 が含まれている画像&#10;&#10;自動的に生成された説明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34368" y="3155538"/>
            <a:ext cx="722798" cy="48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 descr="アイコン&#10;&#10;低い精度で自動的に生成された説明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6612" y="4150273"/>
            <a:ext cx="264401" cy="23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 descr="アイコン&#10;&#10;低い精度で自動的に生成された説明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83859" y="3658385"/>
            <a:ext cx="263180" cy="2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 descr="挿絵 が含まれている画像&#10;&#10;自動的に生成された説明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11452" y="2907668"/>
            <a:ext cx="247382" cy="23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 descr="アイコン&#10;&#10;自動的に生成された説明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63586" y="2907665"/>
            <a:ext cx="264401" cy="23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337072">
            <a:off x="1017247" y="2939092"/>
            <a:ext cx="681206" cy="10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 descr="アイコン&#10;&#10;自動的に生成された説明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1138806" y="3542059"/>
            <a:ext cx="243288" cy="973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 descr="図形&#10;&#10;自動的に生成された説明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591" y="4144555"/>
            <a:ext cx="735840" cy="49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 descr="モニター画面に映る文字&#10;&#10;低い精度で自動的に生成された説明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2711444" y="1425773"/>
            <a:ext cx="722798" cy="4818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 rot="204350">
            <a:off x="3606157" y="1672583"/>
            <a:ext cx="4999330" cy="5000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u="sng">
                <a:solidFill>
                  <a:srgbClr val="FF0000"/>
                </a:solidFill>
                <a:latin typeface="Barlow Black"/>
                <a:ea typeface="Barlow Black"/>
                <a:cs typeface="Barlow Black"/>
                <a:sym typeface="Barlow Black"/>
              </a:rPr>
              <a:t>ぷよテト</a:t>
            </a:r>
            <a:r>
              <a:rPr lang="ja-JP"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を</a:t>
            </a:r>
            <a:r>
              <a:rPr lang="ja-JP" sz="2800" u="sng">
                <a:solidFill>
                  <a:srgbClr val="FF0000"/>
                </a:solidFill>
                <a:latin typeface="Barlow Black"/>
                <a:ea typeface="Barlow Black"/>
                <a:cs typeface="Barlow Black"/>
                <a:sym typeface="Barlow Black"/>
              </a:rPr>
              <a:t>つんで</a:t>
            </a:r>
            <a:r>
              <a:rPr lang="ja-JP"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道を作ろう!</a:t>
            </a:r>
            <a:endParaRPr sz="28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3714237" y="2809297"/>
            <a:ext cx="4874100" cy="93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進んだ</a:t>
            </a:r>
            <a:r>
              <a:rPr lang="ja-JP" sz="2800" u="sng">
                <a:solidFill>
                  <a:srgbClr val="FF0000"/>
                </a:solidFill>
                <a:latin typeface="Barlow Black"/>
                <a:ea typeface="Barlow Black"/>
                <a:cs typeface="Barlow Black"/>
                <a:sym typeface="Barlow Black"/>
              </a:rPr>
              <a:t>距離</a:t>
            </a:r>
            <a:r>
              <a:rPr lang="ja-JP"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と</a:t>
            </a:r>
            <a:r>
              <a:rPr lang="ja-JP" sz="2800" u="sng">
                <a:solidFill>
                  <a:srgbClr val="FF0000"/>
                </a:solidFill>
                <a:latin typeface="Barlow Black"/>
                <a:ea typeface="Barlow Black"/>
                <a:cs typeface="Barlow Black"/>
                <a:sym typeface="Barlow Black"/>
              </a:rPr>
              <a:t>高さ</a:t>
            </a:r>
            <a:r>
              <a:rPr lang="ja-JP"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で</a:t>
            </a:r>
            <a:endParaRPr sz="28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スコアが決まる!!</a:t>
            </a:r>
            <a:endParaRPr sz="28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>
          <a:blip r:embed="rId1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565200" y="558000"/>
            <a:ext cx="38175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ターゲット</a:t>
            </a:r>
            <a:endParaRPr sz="50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802379" y="1474300"/>
            <a:ext cx="2008200" cy="46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性別：両方</a:t>
            </a:r>
            <a:endParaRPr sz="70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802377" y="2105675"/>
            <a:ext cx="2660100" cy="46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年齢：10～30代</a:t>
            </a:r>
            <a:endParaRPr sz="70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665884" y="2105672"/>
            <a:ext cx="5890200" cy="46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 i="0" u="none" strike="noStrik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一日の平均プレイ時間:～1時間</a:t>
            </a:r>
            <a:endParaRPr sz="26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3665884" y="1474308"/>
            <a:ext cx="5737800" cy="46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 i="0" u="none" strike="noStrik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一回の平均プレイ時間:5分ほど</a:t>
            </a:r>
            <a:endParaRPr sz="26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1926650" y="3114850"/>
            <a:ext cx="5273400" cy="10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200" b="1" i="0" u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普段そこまでゲームをしない</a:t>
            </a:r>
            <a:endParaRPr sz="2200" b="1" i="0" u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200" b="1" i="0" u="none" strike="noStrike">
                <a:solidFill>
                  <a:srgbClr val="FF33CC"/>
                </a:solidFill>
                <a:latin typeface="Barlow"/>
                <a:ea typeface="Barlow"/>
                <a:cs typeface="Barlow"/>
                <a:sym typeface="Barlow"/>
              </a:rPr>
              <a:t>ライトユーザー</a:t>
            </a:r>
            <a:r>
              <a:rPr lang="ja-JP" sz="2200" b="1" i="0" u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を</a:t>
            </a:r>
            <a:r>
              <a:rPr lang="ja-JP" sz="2200" b="1">
                <a:latin typeface="Barlow"/>
                <a:ea typeface="Barlow"/>
                <a:cs typeface="Barlow"/>
                <a:sym typeface="Barlow"/>
              </a:rPr>
              <a:t>、</a:t>
            </a:r>
            <a:r>
              <a:rPr lang="ja-JP" sz="2200" b="1" i="0" u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ターゲットに</a:t>
            </a:r>
            <a:endParaRPr sz="2200" b="1" i="0" u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200" b="1" i="0" u="none" strike="noStrike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隙間時間</a:t>
            </a:r>
            <a:r>
              <a:rPr lang="ja-JP" sz="2200" b="1" i="0" u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でプレイ出来るゲームを目指す</a:t>
            </a:r>
            <a:endParaRPr sz="2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93f5d175a8_4_3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93f5d175a8_4_3"/>
          <p:cNvSpPr txBox="1"/>
          <p:nvPr/>
        </p:nvSpPr>
        <p:spPr>
          <a:xfrm>
            <a:off x="565520" y="556525"/>
            <a:ext cx="1572000" cy="83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α版</a:t>
            </a:r>
            <a:endParaRPr sz="50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73" name="Google Shape;173;g293f5d175a8_4_3"/>
          <p:cNvSpPr txBox="1"/>
          <p:nvPr/>
        </p:nvSpPr>
        <p:spPr>
          <a:xfrm>
            <a:off x="1008300" y="1456813"/>
            <a:ext cx="7127400" cy="156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キャラクターが右に走る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ぷよテトが回せてハードドロップできる</a:t>
            </a:r>
            <a:endParaRPr sz="300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キャラクターが一段ずつ登って行く</a:t>
            </a:r>
            <a:endParaRPr/>
          </a:p>
        </p:txBody>
      </p:sp>
      <p:pic>
        <p:nvPicPr>
          <p:cNvPr id="175" name="Google Shape;175;g293f5d175a8_4_3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7437349" y="3707251"/>
            <a:ext cx="1178588" cy="9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93f5d175a8_4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1400" y="2988225"/>
            <a:ext cx="2921199" cy="16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画面に合わせる (16:9)</PresentationFormat>
  <Paragraphs>59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Barlow Black</vt:lpstr>
      <vt:lpstr>Catamaran ExtraBold</vt:lpstr>
      <vt:lpstr>Arial</vt:lpstr>
      <vt:lpstr>Barlow ExtraBold</vt:lpstr>
      <vt:lpstr>Barlow</vt:lpstr>
      <vt:lpstr>Catamaran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OHS21 岩田涼佑</dc:creator>
  <cp:lastModifiedBy>輝哉 天野</cp:lastModifiedBy>
  <cp:revision>2</cp:revision>
  <dcterms:created xsi:type="dcterms:W3CDTF">2023-10-26T01:01:12Z</dcterms:created>
  <dcterms:modified xsi:type="dcterms:W3CDTF">2024-02-06T14:54:21Z</dcterms:modified>
</cp:coreProperties>
</file>